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0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49126" autoAdjust="0"/>
    <p:restoredTop sz="86332" autoAdjust="0"/>
  </p:normalViewPr>
  <p:slideViewPr>
    <p:cSldViewPr snapToGrid="0">
      <p:cViewPr>
        <p:scale>
          <a:sx n="50" d="100"/>
          <a:sy n="50" d="100"/>
        </p:scale>
        <p:origin x="954" y="1158"/>
      </p:cViewPr>
      <p:guideLst/>
    </p:cSldViewPr>
  </p:slideViewPr>
  <p:outlineViewPr>
    <p:cViewPr>
      <p:scale>
        <a:sx n="50" d="100"/>
        <a:sy n="50" d="100"/>
      </p:scale>
      <p:origin x="0" y="-1464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777B5-E7E6-4A27-BE53-599C91FB6907}" type="datetimeFigureOut">
              <a:rPr lang="pl-PL" smtClean="0"/>
              <a:t>2016-11-17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37DA7-A2FC-4269-AA19-B65F5CB65B0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15745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braz panoramiczny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777B5-E7E6-4A27-BE53-599C91FB6907}" type="datetimeFigureOut">
              <a:rPr lang="pl-PL" smtClean="0"/>
              <a:t>2016-11-17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37DA7-A2FC-4269-AA19-B65F5CB65B0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07140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i po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777B5-E7E6-4A27-BE53-599C91FB6907}" type="datetimeFigureOut">
              <a:rPr lang="pl-PL" smtClean="0"/>
              <a:t>2016-11-17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37DA7-A2FC-4269-AA19-B65F5CB65B0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913885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erta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pl-PL" smtClean="0"/>
              <a:t>Edytuj style wzorca tekstu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777B5-E7E6-4A27-BE53-599C91FB6907}" type="datetimeFigureOut">
              <a:rPr lang="pl-PL" smtClean="0"/>
              <a:t>2016-11-17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37DA7-A2FC-4269-AA19-B65F5CB65B0D}" type="slidenum">
              <a:rPr lang="pl-PL" smtClean="0"/>
              <a:t>‹#›</a:t>
            </a:fld>
            <a:endParaRPr lang="pl-PL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441863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777B5-E7E6-4A27-BE53-599C91FB6907}" type="datetimeFigureOut">
              <a:rPr lang="pl-PL" smtClean="0"/>
              <a:t>2016-11-17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37DA7-A2FC-4269-AA19-B65F5CB65B0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522198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um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777B5-E7E6-4A27-BE53-599C91FB6907}" type="datetimeFigureOut">
              <a:rPr lang="pl-PL" smtClean="0"/>
              <a:t>2016-11-17</a:t>
            </a:fld>
            <a:endParaRPr lang="pl-P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37DA7-A2FC-4269-AA19-B65F5CB65B0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43377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umna obraz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777B5-E7E6-4A27-BE53-599C91FB6907}" type="datetimeFigureOut">
              <a:rPr lang="pl-PL" smtClean="0"/>
              <a:t>2016-11-17</a:t>
            </a:fld>
            <a:endParaRPr lang="pl-P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37DA7-A2FC-4269-AA19-B65F5CB65B0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742633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777B5-E7E6-4A27-BE53-599C91FB6907}" type="datetimeFigureOut">
              <a:rPr lang="pl-PL" smtClean="0"/>
              <a:t>2016-11-17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37DA7-A2FC-4269-AA19-B65F5CB65B0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856996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777B5-E7E6-4A27-BE53-599C91FB6907}" type="datetimeFigureOut">
              <a:rPr lang="pl-PL" smtClean="0"/>
              <a:t>2016-11-17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37DA7-A2FC-4269-AA19-B65F5CB65B0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808619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ytuł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777B5-E7E6-4A27-BE53-599C91FB6907}" type="datetimeFigureOut">
              <a:rPr lang="pl-PL" smtClean="0"/>
              <a:t>2016-11-17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37DA7-A2FC-4269-AA19-B65F5CB65B0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98885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777B5-E7E6-4A27-BE53-599C91FB6907}" type="datetimeFigureOut">
              <a:rPr lang="pl-PL" smtClean="0"/>
              <a:t>2016-11-17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37DA7-A2FC-4269-AA19-B65F5CB65B0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11696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777B5-E7E6-4A27-BE53-599C91FB6907}" type="datetimeFigureOut">
              <a:rPr lang="pl-PL" smtClean="0"/>
              <a:t>2016-11-17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37DA7-A2FC-4269-AA19-B65F5CB65B0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72159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777B5-E7E6-4A27-BE53-599C91FB6907}" type="datetimeFigureOut">
              <a:rPr lang="pl-PL" smtClean="0"/>
              <a:t>2016-11-17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37DA7-A2FC-4269-AA19-B65F5CB65B0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68950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777B5-E7E6-4A27-BE53-599C91FB6907}" type="datetimeFigureOut">
              <a:rPr lang="pl-PL" smtClean="0"/>
              <a:t>2016-11-17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37DA7-A2FC-4269-AA19-B65F5CB65B0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93989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777B5-E7E6-4A27-BE53-599C91FB6907}" type="datetimeFigureOut">
              <a:rPr lang="pl-PL" smtClean="0"/>
              <a:t>2016-11-17</a:t>
            </a:fld>
            <a:endParaRPr lang="pl-PL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37DA7-A2FC-4269-AA19-B65F5CB65B0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4451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777B5-E7E6-4A27-BE53-599C91FB6907}" type="datetimeFigureOut">
              <a:rPr lang="pl-PL" smtClean="0"/>
              <a:t>2016-11-17</a:t>
            </a:fld>
            <a:endParaRPr lang="pl-PL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37DA7-A2FC-4269-AA19-B65F5CB65B0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99515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777B5-E7E6-4A27-BE53-599C91FB6907}" type="datetimeFigureOut">
              <a:rPr lang="pl-PL" smtClean="0"/>
              <a:t>2016-11-17</a:t>
            </a:fld>
            <a:endParaRPr lang="pl-PL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37DA7-A2FC-4269-AA19-B65F5CB65B0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6550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777B5-E7E6-4A27-BE53-599C91FB6907}" type="datetimeFigureOut">
              <a:rPr lang="pl-PL" smtClean="0"/>
              <a:t>2016-11-17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37DA7-A2FC-4269-AA19-B65F5CB65B0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28805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C5E777B5-E7E6-4A27-BE53-599C91FB6907}" type="datetimeFigureOut">
              <a:rPr lang="pl-PL" smtClean="0"/>
              <a:t>2016-11-17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537DA7-A2FC-4269-AA19-B65F5CB65B0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741015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  <p:sldLayoutId id="2147483725" r:id="rId15"/>
    <p:sldLayoutId id="2147483726" r:id="rId16"/>
    <p:sldLayoutId id="2147483727" r:id="rId17"/>
    <p:sldLayoutId id="2147483728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google.pl/" TargetMode="External"/><Relationship Id="rId1" Type="http://schemas.openxmlformats.org/officeDocument/2006/relationships/slideLayout" Target="../slideLayouts/slideLayout18.xml"/><Relationship Id="rId5" Type="http://schemas.openxmlformats.org/officeDocument/2006/relationships/slide" Target="slide2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pl-PL" b="1" i="0" u="none" strike="noStrike" baseline="0" dirty="0" smtClean="0">
                <a:solidFill>
                  <a:srgbClr val="365F91"/>
                </a:solidFill>
                <a:latin typeface="Times New Roman" panose="02020603050405020304" pitchFamily="18" charset="0"/>
              </a:rPr>
              <a:t>Komputer PC 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pl-PL" b="1" i="1" u="none" strike="noStrike" baseline="0" dirty="0" smtClean="0">
                <a:latin typeface="Times New Roman" panose="02020603050405020304" pitchFamily="18" charset="0"/>
              </a:rPr>
              <a:t>Najbardziej rozpowszechnionym na świecie typem komputerów są komputery PC. </a:t>
            </a:r>
          </a:p>
          <a:p>
            <a:pPr marR="0" lvl="0" rtl="0"/>
            <a:r>
              <a:rPr lang="pl-PL" b="1" i="1" u="none" strike="noStrike" baseline="0" dirty="0" smtClean="0">
                <a:latin typeface="Times New Roman" panose="02020603050405020304" pitchFamily="18" charset="0"/>
              </a:rPr>
              <a:t>Szkolne pracownie komputerowe wyposażone są najczęściej w takie komputery, choć w niektórych używa się komputerów Mac (znanych wcześniej pod nazwą Macintosh), produkowanych przez firmę Apple.</a:t>
            </a:r>
            <a:endParaRPr lang="pl-PL" dirty="0" smtClean="0"/>
          </a:p>
        </p:txBody>
      </p:sp>
      <p:pic>
        <p:nvPicPr>
          <p:cNvPr id="4" name="Obraz 3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696" b="96377" l="3205" r="89744">
                        <a14:foregroundMark x1="21154" y1="29710" x2="21154" y2="29710"/>
                        <a14:foregroundMark x1="13462" y1="26087" x2="13462" y2="26087"/>
                        <a14:foregroundMark x1="5769" y1="23913" x2="5769" y2="23913"/>
                        <a14:foregroundMark x1="80128" y1="41304" x2="80128" y2="41304"/>
                        <a14:foregroundMark x1="80769" y1="35507" x2="80769" y2="35507"/>
                        <a14:foregroundMark x1="81410" y1="31159" x2="81410" y2="31159"/>
                        <a14:foregroundMark x1="75641" y1="59420" x2="75641" y2="59420"/>
                        <a14:foregroundMark x1="51923" y1="17391" x2="51923" y2="17391"/>
                        <a14:foregroundMark x1="51923" y1="24638" x2="51923" y2="24638"/>
                        <a14:foregroundMark x1="29487" y1="65942" x2="29487" y2="65942"/>
                        <a14:foregroundMark x1="44231" y1="79710" x2="44231" y2="79710"/>
                        <a14:foregroundMark x1="48077" y1="78986" x2="48077" y2="78986"/>
                        <a14:foregroundMark x1="41667" y1="84058" x2="41667" y2="84058"/>
                        <a14:foregroundMark x1="28846" y1="85507" x2="28846" y2="85507"/>
                        <a14:foregroundMark x1="24359" y1="86957" x2="24359" y2="86957"/>
                        <a14:foregroundMark x1="17949" y1="86957" x2="17949" y2="86957"/>
                        <a14:foregroundMark x1="10897" y1="84783" x2="10897" y2="84783"/>
                        <a14:foregroundMark x1="18590" y1="96377" x2="18590" y2="96377"/>
                        <a14:foregroundMark x1="80769" y1="71739" x2="80769" y2="71739"/>
                        <a14:foregroundMark x1="86538" y1="23188" x2="86538" y2="23188"/>
                        <a14:foregroundMark x1="66026" y1="74638" x2="66026" y2="74638"/>
                        <a14:foregroundMark x1="3205" y1="47101" x2="3205" y2="4710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0447" y="3868651"/>
            <a:ext cx="3227383" cy="2854992"/>
          </a:xfrm>
          <a:prstGeom prst="rect">
            <a:avLst/>
          </a:prstGeom>
        </p:spPr>
      </p:pic>
      <p:sp>
        <p:nvSpPr>
          <p:cNvPr id="5" name="Przycisk akcji: Strona główna 4">
            <a:hlinkClick r:id="rId5" action="ppaction://hlinksldjump" highlightClick="1"/>
          </p:cNvPr>
          <p:cNvSpPr/>
          <p:nvPr/>
        </p:nvSpPr>
        <p:spPr>
          <a:xfrm>
            <a:off x="646111" y="5205983"/>
            <a:ext cx="1042416" cy="1042416"/>
          </a:xfrm>
          <a:prstGeom prst="actionButtonHome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zycisk akcji: Do przodu lub Następny 5">
            <a:hlinkClick r:id="" action="ppaction://hlinkshowjump?jump=nextslide" highlightClick="1"/>
          </p:cNvPr>
          <p:cNvSpPr/>
          <p:nvPr/>
        </p:nvSpPr>
        <p:spPr>
          <a:xfrm>
            <a:off x="1700287" y="5205983"/>
            <a:ext cx="1004813" cy="1042416"/>
          </a:xfrm>
          <a:prstGeom prst="actionButtonForwardNex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8281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Spis  treści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pl-PL" dirty="0" smtClean="0">
                <a:hlinkClick r:id="rId2" action="ppaction://hlinksldjump"/>
              </a:rPr>
              <a:t>Komputer</a:t>
            </a:r>
            <a:r>
              <a:rPr lang="pl-PL" baseline="0" dirty="0" smtClean="0">
                <a:hlinkClick r:id="rId2" action="ppaction://hlinksldjump"/>
              </a:rPr>
              <a:t> PC</a:t>
            </a:r>
            <a:endParaRPr lang="pl-PL" baseline="0" dirty="0" smtClean="0"/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pl-PL" baseline="0" dirty="0" smtClean="0">
                <a:hlinkClick r:id="rId3" action="ppaction://hlinksldjump"/>
              </a:rPr>
              <a:t>Komputer MAC</a:t>
            </a:r>
            <a:endParaRPr lang="pl-PL" baseline="0" dirty="0" smtClean="0"/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pl-PL" baseline="0" dirty="0" smtClean="0">
                <a:hlinkClick r:id="rId4" action="ppaction://hlinksldjump"/>
              </a:rPr>
              <a:t>Laptop</a:t>
            </a:r>
            <a:endParaRPr lang="pl-PL" baseline="0" dirty="0" smtClean="0"/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pl-PL" baseline="0" dirty="0" smtClean="0">
                <a:hlinkClick r:id="rId5" action="ppaction://hlinksldjump"/>
              </a:rPr>
              <a:t>Netbook</a:t>
            </a:r>
            <a:endParaRPr lang="pl-PL" baseline="0" dirty="0" smtClean="0"/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pl-PL" baseline="0" dirty="0" smtClean="0">
                <a:hlinkClick r:id="rId6" action="ppaction://hlinksldjump"/>
              </a:rPr>
              <a:t>Tablet</a:t>
            </a:r>
            <a:endParaRPr lang="pl-PL" baseline="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pl-PL" dirty="0"/>
          </a:p>
        </p:txBody>
      </p:sp>
      <p:sp>
        <p:nvSpPr>
          <p:cNvPr id="5" name="Przycisk akcji: Do przodu lub Następny 4">
            <a:hlinkClick r:id="" action="ppaction://hlinkshowjump?jump=nextslide" highlightClick="1"/>
          </p:cNvPr>
          <p:cNvSpPr/>
          <p:nvPr/>
        </p:nvSpPr>
        <p:spPr>
          <a:xfrm>
            <a:off x="1700287" y="5205983"/>
            <a:ext cx="1004813" cy="1042416"/>
          </a:xfrm>
          <a:prstGeom prst="actionButtonForwardNex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zycisk akcji: Wstecz lub Poprzedni 5">
            <a:hlinkClick r:id="" action="ppaction://hlinkshowjump?jump=lastslideviewed" highlightClick="1"/>
          </p:cNvPr>
          <p:cNvSpPr/>
          <p:nvPr/>
        </p:nvSpPr>
        <p:spPr>
          <a:xfrm>
            <a:off x="657871" y="5205983"/>
            <a:ext cx="1042416" cy="1042416"/>
          </a:xfrm>
          <a:prstGeom prst="actionButtonBackPrevious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1544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pl-PL" b="1" i="0" u="none" strike="noStrike" baseline="0" dirty="0" smtClean="0">
                <a:solidFill>
                  <a:srgbClr val="365F91"/>
                </a:solidFill>
                <a:latin typeface="Times New Roman" panose="02020603050405020304" pitchFamily="18" charset="0"/>
              </a:rPr>
              <a:t>Komputer Mac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pl-PL" b="1" i="1" u="none" strike="noStrike" baseline="0" dirty="0" smtClean="0">
                <a:latin typeface="Times New Roman" panose="02020603050405020304" pitchFamily="18" charset="0"/>
              </a:rPr>
              <a:t>Komputery Mac są prostsze w obsłudze od komputerów PC, zwłaszcza dla początkujących użytkowników, ale liczba programów dla komputerów Mac jest o wiele mniejsza. </a:t>
            </a:r>
          </a:p>
          <a:p>
            <a:pPr marR="0" lvl="0" rtl="0"/>
            <a:r>
              <a:rPr lang="pl-PL" b="1" i="1" u="none" strike="noStrike" baseline="0" dirty="0" smtClean="0">
                <a:latin typeface="Times New Roman" panose="02020603050405020304" pitchFamily="18" charset="0"/>
              </a:rPr>
              <a:t>Programy napisane dla komputerów PC nie działają na komputerach Mac i odwrotnie. Istnieją jednak programy, które mają swoją wersję zarówno dla komputerów PC, jak i dla komputerów Mac. </a:t>
            </a:r>
          </a:p>
          <a:p>
            <a:pPr marR="0" lvl="0" rtl="0"/>
            <a:r>
              <a:rPr lang="pl-PL" b="1" i="1" u="none" strike="noStrike" baseline="0" dirty="0" smtClean="0">
                <a:latin typeface="Times New Roman" panose="02020603050405020304" pitchFamily="18" charset="0"/>
              </a:rPr>
              <a:t>Płyta główna z procesorem i innymi ważnymi częściami może nie być umieszczona w oddzielnej obudowie. Części te mogą być połączone w jedno urządzenie razem z monitorem ciekłokrystalicznym. Mogą być tak zbudowane zarówno komputery PC, jak i komputery Mac. </a:t>
            </a:r>
          </a:p>
        </p:txBody>
      </p:sp>
      <p:sp>
        <p:nvSpPr>
          <p:cNvPr id="4" name="Przycisk akcji: Strona główna 3">
            <a:hlinkClick r:id="rId2" action="ppaction://hlinksldjump" highlightClick="1"/>
          </p:cNvPr>
          <p:cNvSpPr/>
          <p:nvPr/>
        </p:nvSpPr>
        <p:spPr>
          <a:xfrm>
            <a:off x="646111" y="5567933"/>
            <a:ext cx="1042416" cy="1042416"/>
          </a:xfrm>
          <a:prstGeom prst="actionButtonHome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Przycisk akcji: Do przodu lub Następny 4">
            <a:hlinkClick r:id="" action="ppaction://hlinkshowjump?jump=nextslide" highlightClick="1"/>
          </p:cNvPr>
          <p:cNvSpPr/>
          <p:nvPr/>
        </p:nvSpPr>
        <p:spPr>
          <a:xfrm>
            <a:off x="1700287" y="5567933"/>
            <a:ext cx="1004813" cy="1042416"/>
          </a:xfrm>
          <a:prstGeom prst="actionButtonForwardNex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45894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pl-PL" b="1" i="0" u="none" strike="noStrike" baseline="0" dirty="0" smtClean="0">
                <a:solidFill>
                  <a:srgbClr val="365F91"/>
                </a:solidFill>
                <a:latin typeface="Times New Roman" panose="02020603050405020304" pitchFamily="18" charset="0"/>
              </a:rPr>
              <a:t>Laptop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pl-PL" b="1" i="1" u="none" strike="noStrike" baseline="0" dirty="0" smtClean="0">
                <a:latin typeface="Times New Roman" panose="02020603050405020304" pitchFamily="18" charset="0"/>
              </a:rPr>
              <a:t>Zarówno komputery PC, jak i komputery Mac występują w wersji przenośnej. </a:t>
            </a:r>
          </a:p>
          <a:p>
            <a:pPr marR="0" lvl="0" rtl="0"/>
            <a:r>
              <a:rPr lang="pl-PL" b="1" i="1" u="none" strike="noStrike" baseline="0" dirty="0" smtClean="0">
                <a:latin typeface="Times New Roman" panose="02020603050405020304" pitchFamily="18" charset="0"/>
              </a:rPr>
              <a:t>Komputer przenośny, zwany często notebookiem lub laptopem, zawiera w sobie wszystkie elementy podstawowego zestawu komputerowego. </a:t>
            </a:r>
          </a:p>
          <a:p>
            <a:pPr marR="0" lvl="0" rtl="0"/>
            <a:r>
              <a:rPr lang="pl-PL" b="1" i="1" u="none" strike="noStrike" baseline="0" dirty="0" smtClean="0">
                <a:latin typeface="Times New Roman" panose="02020603050405020304" pitchFamily="18" charset="0"/>
              </a:rPr>
              <a:t>W dolnej części znajduje się klawiatura razem z płytą główną, procesorem, pamięcią i innymi ważnymi elementami. Wbudowany jest tam również panel dotykowy (tzw. </a:t>
            </a:r>
            <a:r>
              <a:rPr lang="pl-PL" b="1" i="1" u="none" strike="noStrike" baseline="0" dirty="0" err="1" smtClean="0">
                <a:latin typeface="Times New Roman" panose="02020603050405020304" pitchFamily="18" charset="0"/>
              </a:rPr>
              <a:t>touchpad</a:t>
            </a:r>
            <a:r>
              <a:rPr lang="pl-PL" b="1" i="1" u="none" strike="noStrike" baseline="0" dirty="0" smtClean="0">
                <a:latin typeface="Times New Roman" panose="02020603050405020304" pitchFamily="18" charset="0"/>
              </a:rPr>
              <a:t>), zastępujący mysz. W zamykaną pokrywę notebooka wbudowany jest ekran ciekłokrystaliczny, pełniący funkcję monitora.</a:t>
            </a:r>
          </a:p>
        </p:txBody>
      </p:sp>
      <p:sp>
        <p:nvSpPr>
          <p:cNvPr id="4" name="Przycisk akcji: Strona główna 3">
            <a:hlinkClick r:id="rId2" action="ppaction://hlinksldjump" highlightClick="1"/>
          </p:cNvPr>
          <p:cNvSpPr/>
          <p:nvPr/>
        </p:nvSpPr>
        <p:spPr>
          <a:xfrm>
            <a:off x="646111" y="5205983"/>
            <a:ext cx="1042416" cy="1042416"/>
          </a:xfrm>
          <a:prstGeom prst="actionButtonHome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Przycisk akcji: Do przodu lub Następny 4">
            <a:hlinkClick r:id="" action="ppaction://hlinkshowjump?jump=nextslide" highlightClick="1"/>
          </p:cNvPr>
          <p:cNvSpPr/>
          <p:nvPr/>
        </p:nvSpPr>
        <p:spPr>
          <a:xfrm>
            <a:off x="1700287" y="5205983"/>
            <a:ext cx="1004813" cy="1042416"/>
          </a:xfrm>
          <a:prstGeom prst="actionButtonForwardNex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56522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pl-PL" b="1" i="0" u="none" strike="noStrike" baseline="0" dirty="0" smtClean="0">
                <a:solidFill>
                  <a:srgbClr val="365F91"/>
                </a:solidFill>
                <a:latin typeface="Times New Roman" panose="02020603050405020304" pitchFamily="18" charset="0"/>
              </a:rPr>
              <a:t>Netbook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pl-PL" b="1" i="1" u="none" strike="noStrike" baseline="0" dirty="0" smtClean="0">
                <a:latin typeface="Times New Roman" panose="02020603050405020304" pitchFamily="18" charset="0"/>
              </a:rPr>
              <a:t>Mniejszym od laptopa przenośnym komputerem jest netbook. Jest on zazwyczaj lżejszy od tradycyjnego laptopa, a jego klawiatura i ciekłokrystaliczny ekran mają mniejsze rozmiary. </a:t>
            </a:r>
          </a:p>
          <a:p>
            <a:pPr marR="0" lvl="0" rtl="0"/>
            <a:r>
              <a:rPr lang="pl-PL" b="1" i="1" u="none" strike="noStrike" baseline="0" dirty="0" smtClean="0">
                <a:latin typeface="Times New Roman" panose="02020603050405020304" pitchFamily="18" charset="0"/>
              </a:rPr>
              <a:t>Można go nosić w małej, podręcznej torbie i wygodnie korzystać z niego np. w czasie podróży. </a:t>
            </a:r>
          </a:p>
          <a:p>
            <a:pPr marR="0" lvl="0" rtl="0"/>
            <a:r>
              <a:rPr lang="pl-PL" b="1" i="1" u="none" strike="noStrike" baseline="0" dirty="0" smtClean="0">
                <a:latin typeface="Times New Roman" panose="02020603050405020304" pitchFamily="18" charset="0"/>
              </a:rPr>
              <a:t>Netbook nie ma zazwyczaj napędu optycznego potrzebnego do korzystania z płyt CD czy DVD. Posiada jednak porty USB, które umożliwiają korzystanie m.in. z urządzeń pendrive.</a:t>
            </a:r>
          </a:p>
        </p:txBody>
      </p:sp>
      <p:sp>
        <p:nvSpPr>
          <p:cNvPr id="4" name="Przycisk akcji: Strona główna 3">
            <a:hlinkClick r:id="rId2" action="ppaction://hlinksldjump" highlightClick="1"/>
          </p:cNvPr>
          <p:cNvSpPr/>
          <p:nvPr/>
        </p:nvSpPr>
        <p:spPr>
          <a:xfrm>
            <a:off x="646111" y="5205983"/>
            <a:ext cx="1042416" cy="1042416"/>
          </a:xfrm>
          <a:prstGeom prst="actionButtonHome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Przycisk akcji: Do przodu lub Następny 4">
            <a:hlinkClick r:id="" action="ppaction://hlinkshowjump?jump=nextslide" highlightClick="1"/>
          </p:cNvPr>
          <p:cNvSpPr/>
          <p:nvPr/>
        </p:nvSpPr>
        <p:spPr>
          <a:xfrm>
            <a:off x="1700287" y="5205983"/>
            <a:ext cx="1004813" cy="1042416"/>
          </a:xfrm>
          <a:prstGeom prst="actionButtonForwardNex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1059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pl-PL" b="1" i="0" u="none" strike="noStrike" baseline="0" dirty="0" smtClean="0">
                <a:solidFill>
                  <a:srgbClr val="365F91"/>
                </a:solidFill>
                <a:latin typeface="Times New Roman" panose="02020603050405020304" pitchFamily="18" charset="0"/>
              </a:rPr>
              <a:t>Tablet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pl-PL" b="1" i="1" u="none" strike="noStrike" baseline="0" dirty="0" smtClean="0">
                <a:latin typeface="Times New Roman" panose="02020603050405020304" pitchFamily="18" charset="0"/>
              </a:rPr>
              <a:t>Urządzeniem wzorowanym na laptopach jest tablet. Jest to również przenośny komputer osobisty, ale bez tradycyjnej klawiatury. </a:t>
            </a:r>
          </a:p>
          <a:p>
            <a:pPr marR="0" lvl="0" rtl="0"/>
            <a:r>
              <a:rPr lang="pl-PL" b="1" i="1" u="none" strike="noStrike" baseline="0" dirty="0" smtClean="0">
                <a:latin typeface="Times New Roman" panose="02020603050405020304" pitchFamily="18" charset="0"/>
              </a:rPr>
              <a:t>Ekran jest nieco mniejszy niż w laptopie i reaguje na dotyk (ekran dotykowy). Oznacza to, że funkcje programów wybiera się, dotykając ekranu specjalnym piórem, które należy do wyposażenia tabletu, lub palcem. </a:t>
            </a:r>
          </a:p>
          <a:p>
            <a:pPr marR="0" lvl="0" rtl="0"/>
            <a:r>
              <a:rPr lang="pl-PL" b="1" i="1" u="none" strike="noStrike" baseline="0" dirty="0" smtClean="0">
                <a:latin typeface="Times New Roman" panose="02020603050405020304" pitchFamily="18" charset="0"/>
              </a:rPr>
              <a:t>Tablet posiada dodatkowe ułatwienia, np. funkcję rozpoznawania pisma odręcznego i klawiaturę ekranową. Praca na takiej klawiaturze polega na dotykaniu odpowiednich znaków wyświetlanych na ekranie monitora.</a:t>
            </a:r>
          </a:p>
        </p:txBody>
      </p:sp>
      <p:sp>
        <p:nvSpPr>
          <p:cNvPr id="4" name="Przycisk akcji: Strona główna 3">
            <a:hlinkClick r:id="rId2" action="ppaction://hlinksldjump" highlightClick="1"/>
          </p:cNvPr>
          <p:cNvSpPr/>
          <p:nvPr/>
        </p:nvSpPr>
        <p:spPr>
          <a:xfrm>
            <a:off x="646111" y="5205983"/>
            <a:ext cx="1042416" cy="1042416"/>
          </a:xfrm>
          <a:prstGeom prst="actionButtonHome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zycisk akcji: niestandardowy 5">
            <a:hlinkClick r:id="" action="ppaction://hlinkshowjump?jump=firstslide" highlightClick="1"/>
          </p:cNvPr>
          <p:cNvSpPr/>
          <p:nvPr/>
        </p:nvSpPr>
        <p:spPr>
          <a:xfrm>
            <a:off x="1840927" y="5205983"/>
            <a:ext cx="1042416" cy="1042416"/>
          </a:xfrm>
          <a:prstGeom prst="actionButtonBlank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10353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Jon">
  <a:themeElements>
    <a:clrScheme name="J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J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J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27</TotalTime>
  <Words>287</Words>
  <Application>Microsoft Office PowerPoint</Application>
  <PresentationFormat>Panoramiczny</PresentationFormat>
  <Paragraphs>25</Paragraphs>
  <Slides>6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6</vt:i4>
      </vt:variant>
    </vt:vector>
  </HeadingPairs>
  <TitlesOfParts>
    <vt:vector size="11" baseType="lpstr">
      <vt:lpstr>Arial</vt:lpstr>
      <vt:lpstr>Century Gothic</vt:lpstr>
      <vt:lpstr>Times New Roman</vt:lpstr>
      <vt:lpstr>Wingdings 3</vt:lpstr>
      <vt:lpstr>Jon</vt:lpstr>
      <vt:lpstr>Komputer PC </vt:lpstr>
      <vt:lpstr>Spis  treści</vt:lpstr>
      <vt:lpstr>Komputer Mac</vt:lpstr>
      <vt:lpstr>Laptop</vt:lpstr>
      <vt:lpstr>Netbook</vt:lpstr>
      <vt:lpstr>Tablet</vt:lpstr>
    </vt:vector>
  </TitlesOfParts>
  <Company>Edukacja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Komputer PC</dc:title>
  <dc:creator>uczen</dc:creator>
  <cp:lastModifiedBy>uczen</cp:lastModifiedBy>
  <cp:revision>4</cp:revision>
  <dcterms:created xsi:type="dcterms:W3CDTF">2016-11-17T07:17:23Z</dcterms:created>
  <dcterms:modified xsi:type="dcterms:W3CDTF">2016-11-17T07:45:04Z</dcterms:modified>
</cp:coreProperties>
</file>